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68" r:id="rId3"/>
    <p:sldId id="259" r:id="rId4"/>
    <p:sldId id="260" r:id="rId5"/>
    <p:sldId id="267" r:id="rId6"/>
    <p:sldId id="261" r:id="rId7"/>
    <p:sldId id="263" r:id="rId8"/>
    <p:sldId id="264" r:id="rId9"/>
    <p:sldId id="265" r:id="rId10"/>
    <p:sldId id="26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10/23/2023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10/23/2023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10/23/2023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10/23/2023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10/23/2023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10/23/2023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10/23/2023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10/23/2023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10/23/2023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10/23/2023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10/23/2023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10/23/2023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722228" y="639097"/>
            <a:ext cx="7469772" cy="3686015"/>
          </a:xfrm>
        </p:spPr>
        <p:txBody>
          <a:bodyPr>
            <a:normAutofit/>
          </a:bodyPr>
          <a:lstStyle/>
          <a:p>
            <a:pPr algn="ctr"/>
            <a:r>
              <a:rPr lang="en-GB" sz="4000" b="1">
                <a:effectLst/>
                <a:latin typeface="Arial Narrow" panose="020B0606020202030204" pitchFamily="34" charset="0"/>
                <a:ea typeface="Times New Roman" panose="02020603050405020304" pitchFamily="18" charset="0"/>
                <a:cs typeface="Times New Roman" panose="02020603050405020304" pitchFamily="18" charset="0"/>
              </a:rPr>
              <a:t>THE </a:t>
            </a:r>
            <a:r>
              <a:rPr lang="en-GB" sz="4000" b="1" dirty="0">
                <a:effectLst/>
                <a:latin typeface="Arial Narrow" panose="020B0606020202030204" pitchFamily="34" charset="0"/>
                <a:ea typeface="Times New Roman" panose="02020603050405020304" pitchFamily="18" charset="0"/>
                <a:cs typeface="Times New Roman" panose="02020603050405020304" pitchFamily="18" charset="0"/>
              </a:rPr>
              <a:t>ROLES OF </a:t>
            </a:r>
            <a:r>
              <a:rPr lang="en-GB" sz="4000" b="1">
                <a:effectLst/>
                <a:latin typeface="Arial Narrow" panose="020B0606020202030204" pitchFamily="34" charset="0"/>
                <a:ea typeface="Times New Roman" panose="02020603050405020304" pitchFamily="18" charset="0"/>
                <a:cs typeface="Times New Roman" panose="02020603050405020304" pitchFamily="18" charset="0"/>
              </a:rPr>
              <a:t>COURSE ADVISORS IN THE IMPLEMENTATION OF CORE CURRICULUM AND MININMUM ACADEMIC STANDARDS (CCMAS)</a:t>
            </a:r>
            <a:br>
              <a:rPr lang="en-US" sz="4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4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4915383" y="4807506"/>
            <a:ext cx="8432619" cy="1568100"/>
          </a:xfrm>
        </p:spPr>
        <p:txBody>
          <a:bodyPr>
            <a:normAutofit/>
          </a:bodyPr>
          <a:lstStyle/>
          <a:p>
            <a:r>
              <a:rPr lang="en-US" b="1" dirty="0">
                <a:solidFill>
                  <a:schemeClr val="accent2">
                    <a:lumMod val="60000"/>
                    <a:lumOff val="40000"/>
                  </a:schemeClr>
                </a:solidFill>
              </a:rPr>
              <a:t>Professor (Mrs.) rosemary o. </a:t>
            </a:r>
            <a:r>
              <a:rPr lang="en-US" b="1" dirty="0" err="1">
                <a:solidFill>
                  <a:schemeClr val="accent2">
                    <a:lumMod val="60000"/>
                    <a:lumOff val="40000"/>
                  </a:schemeClr>
                </a:solidFill>
              </a:rPr>
              <a:t>obasi</a:t>
            </a:r>
            <a:endParaRPr lang="en-US" b="1" dirty="0">
              <a:solidFill>
                <a:schemeClr val="accent2">
                  <a:lumMod val="60000"/>
                  <a:lumOff val="40000"/>
                </a:schemeClr>
              </a:solidFill>
            </a:endParaRPr>
          </a:p>
          <a:p>
            <a:r>
              <a:rPr lang="en-US" sz="2000" b="1" dirty="0">
                <a:solidFill>
                  <a:schemeClr val="accent2">
                    <a:lumMod val="60000"/>
                    <a:lumOff val="40000"/>
                  </a:schemeClr>
                </a:solidFill>
              </a:rPr>
              <a:t>Director of academic planning,</a:t>
            </a:r>
          </a:p>
          <a:p>
            <a:r>
              <a:rPr lang="en-US" sz="2000" b="1" dirty="0">
                <a:solidFill>
                  <a:schemeClr val="accent2">
                    <a:lumMod val="60000"/>
                    <a:lumOff val="40000"/>
                  </a:schemeClr>
                </a:solidFill>
              </a:rPr>
              <a:t>Benson Idahosa university, b/city.</a:t>
            </a:r>
          </a:p>
          <a:p>
            <a:endParaRPr lang="en-US" b="1" dirty="0">
              <a:solidFill>
                <a:schemeClr val="accent2">
                  <a:lumMod val="60000"/>
                  <a:lumOff val="40000"/>
                </a:schemeClr>
              </a:solidFill>
            </a:endParaRPr>
          </a:p>
          <a:p>
            <a:endParaRPr lang="en-US" sz="2400" b="1" dirty="0">
              <a:solidFill>
                <a:schemeClr val="accent2">
                  <a:lumMod val="60000"/>
                  <a:lumOff val="40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A8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5711-22FD-0E78-C3EA-17B889D7BD4A}"/>
              </a:ext>
            </a:extLst>
          </p:cNvPr>
          <p:cNvSpPr>
            <a:spLocks noGrp="1"/>
          </p:cNvSpPr>
          <p:nvPr>
            <p:ph type="title"/>
          </p:nvPr>
        </p:nvSpPr>
        <p:spPr/>
        <p:txBody>
          <a:bodyPr>
            <a:normAutofit/>
          </a:bodyPr>
          <a:lstStyle/>
          <a:p>
            <a:pPr algn="ctr"/>
            <a:r>
              <a:rPr lang="en-US" sz="8000" b="1" dirty="0">
                <a:solidFill>
                  <a:schemeClr val="accent2">
                    <a:lumMod val="60000"/>
                    <a:lumOff val="40000"/>
                  </a:schemeClr>
                </a:solidFill>
              </a:rPr>
              <a:t>Q &amp; A</a:t>
            </a:r>
          </a:p>
        </p:txBody>
      </p:sp>
      <p:sp>
        <p:nvSpPr>
          <p:cNvPr id="3" name="Content Placeholder 2">
            <a:extLst>
              <a:ext uri="{FF2B5EF4-FFF2-40B4-BE49-F238E27FC236}">
                <a16:creationId xmlns:a16="http://schemas.microsoft.com/office/drawing/2014/main" id="{23A87426-5E66-CAA6-0597-EDAACF416397}"/>
              </a:ext>
            </a:extLst>
          </p:cNvPr>
          <p:cNvSpPr>
            <a:spLocks noGrp="1"/>
          </p:cNvSpPr>
          <p:nvPr>
            <p:ph idx="1"/>
          </p:nvPr>
        </p:nvSpPr>
        <p:spPr/>
        <p:txBody>
          <a:bodyPr>
            <a:normAutofit/>
          </a:bodyPr>
          <a:lstStyle/>
          <a:p>
            <a:pPr algn="ctr"/>
            <a:endParaRPr lang="en-US" sz="4800" dirty="0"/>
          </a:p>
          <a:p>
            <a:pPr algn="ctr"/>
            <a:endParaRPr lang="en-US" sz="4800" dirty="0"/>
          </a:p>
          <a:p>
            <a:pPr algn="ctr"/>
            <a:r>
              <a:rPr lang="en-US" sz="4800" dirty="0">
                <a:latin typeface="Algerian" panose="04020705040A02060702" pitchFamily="82" charset="0"/>
              </a:rPr>
              <a:t>GRACIA </a:t>
            </a:r>
          </a:p>
        </p:txBody>
      </p:sp>
    </p:spTree>
    <p:extLst>
      <p:ext uri="{BB962C8B-B14F-4D97-AF65-F5344CB8AC3E}">
        <p14:creationId xmlns:p14="http://schemas.microsoft.com/office/powerpoint/2010/main" val="347351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1C5A-B044-7F48-ABB3-F3F45150C800}"/>
              </a:ext>
            </a:extLst>
          </p:cNvPr>
          <p:cNvSpPr>
            <a:spLocks noGrp="1"/>
          </p:cNvSpPr>
          <p:nvPr>
            <p:ph type="title"/>
          </p:nvPr>
        </p:nvSpPr>
        <p:spPr/>
        <p:txBody>
          <a:bodyPr/>
          <a:lstStyle/>
          <a:p>
            <a:r>
              <a:rPr lang="en-GB" b="1">
                <a:solidFill>
                  <a:schemeClr val="accent2">
                    <a:lumMod val="60000"/>
                    <a:lumOff val="40000"/>
                  </a:schemeClr>
                </a:solidFill>
              </a:rPr>
              <a:t>SOME RELEVATE QUOTES</a:t>
            </a:r>
            <a:endParaRPr lang="en-US" b="1">
              <a:solidFill>
                <a:schemeClr val="accent2">
                  <a:lumMod val="60000"/>
                  <a:lumOff val="40000"/>
                </a:schemeClr>
              </a:solidFill>
            </a:endParaRPr>
          </a:p>
        </p:txBody>
      </p:sp>
      <p:pic>
        <p:nvPicPr>
          <p:cNvPr id="5" name="Picture 5">
            <a:extLst>
              <a:ext uri="{FF2B5EF4-FFF2-40B4-BE49-F238E27FC236}">
                <a16:creationId xmlns:a16="http://schemas.microsoft.com/office/drawing/2014/main" id="{8EEF3C34-2B2C-4B49-846D-A3215E3BC96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5593" y="2416713"/>
            <a:ext cx="4640262" cy="2507030"/>
          </a:xfrm>
        </p:spPr>
      </p:pic>
      <p:pic>
        <p:nvPicPr>
          <p:cNvPr id="6" name="Picture 6">
            <a:extLst>
              <a:ext uri="{FF2B5EF4-FFF2-40B4-BE49-F238E27FC236}">
                <a16:creationId xmlns:a16="http://schemas.microsoft.com/office/drawing/2014/main" id="{00159947-2C66-6648-A127-F7352E895E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76819" y="2120900"/>
            <a:ext cx="3518413" cy="3748088"/>
          </a:xfrm>
        </p:spPr>
      </p:pic>
    </p:spTree>
    <p:extLst>
      <p:ext uri="{BB962C8B-B14F-4D97-AF65-F5344CB8AC3E}">
        <p14:creationId xmlns:p14="http://schemas.microsoft.com/office/powerpoint/2010/main" val="111694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A8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F962-5D9D-252E-1FFD-F01FD73622BF}"/>
              </a:ext>
            </a:extLst>
          </p:cNvPr>
          <p:cNvSpPr>
            <a:spLocks noGrp="1"/>
          </p:cNvSpPr>
          <p:nvPr>
            <p:ph type="title"/>
          </p:nvPr>
        </p:nvSpPr>
        <p:spPr/>
        <p:txBody>
          <a:bodyPr/>
          <a:lstStyle/>
          <a:p>
            <a:r>
              <a:rPr lang="en-US" dirty="0">
                <a:solidFill>
                  <a:schemeClr val="accent2">
                    <a:lumMod val="60000"/>
                    <a:lumOff val="40000"/>
                  </a:schemeClr>
                </a:solidFill>
              </a:rPr>
              <a:t>OUTLINE</a:t>
            </a:r>
          </a:p>
        </p:txBody>
      </p:sp>
      <p:sp>
        <p:nvSpPr>
          <p:cNvPr id="3" name="Content Placeholder 2">
            <a:extLst>
              <a:ext uri="{FF2B5EF4-FFF2-40B4-BE49-F238E27FC236}">
                <a16:creationId xmlns:a16="http://schemas.microsoft.com/office/drawing/2014/main" id="{36BAE076-0ADB-F1BA-F813-211FFC9466DA}"/>
              </a:ext>
            </a:extLst>
          </p:cNvPr>
          <p:cNvSpPr>
            <a:spLocks noGrp="1"/>
          </p:cNvSpPr>
          <p:nvPr>
            <p:ph idx="1"/>
          </p:nvPr>
        </p:nvSpPr>
        <p:spPr/>
        <p:txBody>
          <a:bodyPr>
            <a:normAutofit fontScale="92500" lnSpcReduction="10000"/>
          </a:bodyPr>
          <a:lstStyle/>
          <a:p>
            <a:pPr marL="342900" marR="0" lvl="0" indent="-342900">
              <a:lnSpc>
                <a:spcPct val="107000"/>
              </a:lnSpc>
              <a:spcBef>
                <a:spcPts val="0"/>
              </a:spcBef>
              <a:spcAft>
                <a:spcPts val="0"/>
              </a:spcAft>
              <a:buFont typeface="+mj-lt"/>
              <a:buAutoNum type="arabicPeriod"/>
            </a:pPr>
            <a:r>
              <a:rPr lang="en-GB" sz="3200" dirty="0">
                <a:effectLst/>
                <a:latin typeface="Arial Narrow" panose="020B0606020202030204" pitchFamily="34" charset="0"/>
                <a:ea typeface="Times New Roman" panose="02020603050405020304" pitchFamily="18" charset="0"/>
                <a:cs typeface="Times New Roman" panose="02020603050405020304" pitchFamily="18" charset="0"/>
              </a:rPr>
              <a:t>What </a:t>
            </a:r>
            <a:r>
              <a:rPr lang="en-GB" sz="3200">
                <a:effectLst/>
                <a:latin typeface="Arial Narrow" panose="020B0606020202030204" pitchFamily="34" charset="0"/>
                <a:ea typeface="Times New Roman" panose="02020603050405020304" pitchFamily="18" charset="0"/>
                <a:cs typeface="Times New Roman" panose="02020603050405020304" pitchFamily="18" charset="0"/>
              </a:rPr>
              <a:t>is CCMAS, BMAS and course </a:t>
            </a:r>
            <a:r>
              <a:rPr lang="en-GB" sz="3200" dirty="0">
                <a:effectLst/>
                <a:latin typeface="Arial Narrow" panose="020B0606020202030204" pitchFamily="34" charset="0"/>
                <a:ea typeface="Times New Roman" panose="02020603050405020304" pitchFamily="18" charset="0"/>
                <a:cs typeface="Times New Roman" panose="02020603050405020304" pitchFamily="18" charset="0"/>
              </a:rPr>
              <a:t>advising?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3200">
                <a:effectLst/>
                <a:latin typeface="Arial Narrow" panose="020B0606020202030204" pitchFamily="34" charset="0"/>
                <a:ea typeface="Times New Roman" panose="02020603050405020304" pitchFamily="18" charset="0"/>
                <a:cs typeface="Times New Roman" panose="02020603050405020304" pitchFamily="18" charset="0"/>
              </a:rPr>
              <a:t>Difference btw CCMAS &amp; BMAS</a:t>
            </a:r>
          </a:p>
          <a:p>
            <a:pPr marL="342900" marR="0" lvl="0" indent="-342900">
              <a:lnSpc>
                <a:spcPct val="107000"/>
              </a:lnSpc>
              <a:spcBef>
                <a:spcPts val="0"/>
              </a:spcBef>
              <a:spcAft>
                <a:spcPts val="0"/>
              </a:spcAft>
              <a:buFont typeface="+mj-lt"/>
              <a:buAutoNum type="arabicPeriod"/>
            </a:pPr>
            <a:r>
              <a:rPr lang="en-GB" sz="3200">
                <a:effectLst/>
                <a:latin typeface="Arial Narrow" panose="020B0606020202030204" pitchFamily="34" charset="0"/>
                <a:ea typeface="Times New Roman" panose="02020603050405020304" pitchFamily="18" charset="0"/>
                <a:cs typeface="Times New Roman" panose="02020603050405020304" pitchFamily="18" charset="0"/>
              </a:rPr>
              <a:t>Why course advising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3200" dirty="0">
                <a:effectLst/>
                <a:latin typeface="Arial Narrow" panose="020B0606020202030204" pitchFamily="34" charset="0"/>
                <a:ea typeface="Times New Roman" panose="02020603050405020304" pitchFamily="18" charset="0"/>
                <a:cs typeface="Times New Roman" panose="02020603050405020304" pitchFamily="18" charset="0"/>
              </a:rPr>
              <a:t>Roles of the </a:t>
            </a:r>
            <a:r>
              <a:rPr lang="en-GB" sz="3200">
                <a:effectLst/>
                <a:latin typeface="Arial Narrow" panose="020B0606020202030204" pitchFamily="34" charset="0"/>
                <a:ea typeface="Times New Roman" panose="02020603050405020304" pitchFamily="18" charset="0"/>
                <a:cs typeface="Times New Roman" panose="02020603050405020304" pitchFamily="18" charset="0"/>
              </a:rPr>
              <a:t>Course Advisor</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3200">
                <a:effectLst/>
                <a:latin typeface="Calibri" panose="020F0502020204030204" pitchFamily="34" charset="0"/>
                <a:ea typeface="Times New Roman" panose="02020603050405020304" pitchFamily="18" charset="0"/>
                <a:cs typeface="Times New Roman" panose="02020603050405020304" pitchFamily="18" charset="0"/>
              </a:rPr>
              <a:t>CCMAS specific roles for course advisors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3200" dirty="0">
                <a:effectLst/>
                <a:latin typeface="Arial Narrow" panose="020B0606020202030204" pitchFamily="34" charset="0"/>
                <a:ea typeface="Times New Roman" panose="02020603050405020304" pitchFamily="18" charset="0"/>
                <a:cs typeface="Times New Roman" panose="02020603050405020304" pitchFamily="18" charset="0"/>
              </a:rPr>
              <a:t>My Theory of Course </a:t>
            </a:r>
            <a:r>
              <a:rPr lang="en-GB" sz="3200" dirty="0">
                <a:latin typeface="Arial Narrow" panose="020B0606020202030204" pitchFamily="34" charset="0"/>
                <a:ea typeface="Times New Roman" panose="02020603050405020304" pitchFamily="18" charset="0"/>
                <a:cs typeface="Times New Roman" panose="02020603050405020304" pitchFamily="18" charset="0"/>
              </a:rPr>
              <a:t>A</a:t>
            </a:r>
            <a:r>
              <a:rPr lang="en-GB" sz="3200" dirty="0">
                <a:effectLst/>
                <a:latin typeface="Arial Narrow" panose="020B0606020202030204" pitchFamily="34" charset="0"/>
                <a:ea typeface="Times New Roman" panose="02020603050405020304" pitchFamily="18" charset="0"/>
                <a:cs typeface="Times New Roman" panose="02020603050405020304" pitchFamily="18" charset="0"/>
              </a:rPr>
              <a:t>dvising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3200" dirty="0">
                <a:effectLst/>
                <a:latin typeface="Arial Narrow" panose="020B0606020202030204" pitchFamily="34" charset="0"/>
                <a:ea typeface="Times New Roman" panose="02020603050405020304" pitchFamily="18" charset="0"/>
                <a:cs typeface="Times New Roman" panose="02020603050405020304" pitchFamily="18" charset="0"/>
              </a:rPr>
              <a:t>Conclusion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GB" sz="3200" dirty="0">
                <a:effectLst/>
                <a:latin typeface="Arial Narrow" panose="020B0606020202030204" pitchFamily="34" charset="0"/>
                <a:ea typeface="Times New Roman" panose="02020603050405020304" pitchFamily="18" charset="0"/>
                <a:cs typeface="Times New Roman" panose="02020603050405020304" pitchFamily="18" charset="0"/>
              </a:rPr>
              <a:t>Q &amp; A</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3212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A8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1EC7-7995-9614-E84E-37350B8B00AC}"/>
              </a:ext>
            </a:extLst>
          </p:cNvPr>
          <p:cNvSpPr>
            <a:spLocks noGrp="1"/>
          </p:cNvSpPr>
          <p:nvPr>
            <p:ph type="title"/>
          </p:nvPr>
        </p:nvSpPr>
        <p:spPr/>
        <p:txBody>
          <a:bodyPr>
            <a:normAutofit/>
          </a:bodyPr>
          <a:lstStyle/>
          <a:p>
            <a:r>
              <a:rPr lang="en-GB" sz="4800" b="1" dirty="0">
                <a:solidFill>
                  <a:schemeClr val="accent2">
                    <a:lumMod val="60000"/>
                    <a:lumOff val="40000"/>
                  </a:schemeClr>
                </a:solidFill>
                <a:effectLst/>
                <a:latin typeface="Arial Narrow" panose="020B0606020202030204" pitchFamily="34" charset="0"/>
                <a:ea typeface="Times New Roman" panose="02020603050405020304" pitchFamily="18" charset="0"/>
                <a:cs typeface="Times New Roman" panose="02020603050405020304" pitchFamily="18" charset="0"/>
              </a:rPr>
              <a:t>WHAT IS AND WHY COURSE ADVISING?</a:t>
            </a:r>
            <a:br>
              <a:rPr lang="en-US" sz="4800" b="1" dirty="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b="1" dirty="0">
              <a:solidFill>
                <a:schemeClr val="accent2">
                  <a:lumMod val="60000"/>
                  <a:lumOff val="40000"/>
                </a:schemeClr>
              </a:solidFill>
            </a:endParaRPr>
          </a:p>
        </p:txBody>
      </p:sp>
      <p:sp>
        <p:nvSpPr>
          <p:cNvPr id="3" name="Content Placeholder 2">
            <a:extLst>
              <a:ext uri="{FF2B5EF4-FFF2-40B4-BE49-F238E27FC236}">
                <a16:creationId xmlns:a16="http://schemas.microsoft.com/office/drawing/2014/main" id="{4F8A4508-CD7B-94D1-EDBB-404548AF876A}"/>
              </a:ext>
            </a:extLst>
          </p:cNvPr>
          <p:cNvSpPr>
            <a:spLocks noGrp="1"/>
          </p:cNvSpPr>
          <p:nvPr>
            <p:ph idx="1"/>
          </p:nvPr>
        </p:nvSpPr>
        <p:spPr/>
        <p:txBody>
          <a:bodyPr>
            <a:normAutofit fontScale="77500" lnSpcReduction="20000"/>
          </a:bodyPr>
          <a:lstStyle/>
          <a:p>
            <a:pPr marL="0" marR="0">
              <a:lnSpc>
                <a:spcPct val="107000"/>
              </a:lnSpc>
              <a:spcBef>
                <a:spcPts val="0"/>
              </a:spcBef>
              <a:spcAft>
                <a:spcPts val="800"/>
              </a:spcAft>
            </a:pPr>
            <a:r>
              <a:rPr lang="en-GB" sz="2800"/>
              <a:t>CCMAS is simply an acronym meaning Core Curriculum and Minimum Academic Standards. Contains 10 unique features- problem solving approach, complies with global best practices, new courses- IT based, cognitive ability and skill, global trends, encourages self employment, town &amp; gawn alignment , etc.</a:t>
            </a:r>
          </a:p>
          <a:p>
            <a:pPr marL="0" marR="0">
              <a:lnSpc>
                <a:spcPct val="107000"/>
              </a:lnSpc>
              <a:spcBef>
                <a:spcPts val="0"/>
              </a:spcBef>
              <a:spcAft>
                <a:spcPts val="800"/>
              </a:spcAft>
            </a:pPr>
            <a:r>
              <a:rPr lang="en-GB" sz="2800"/>
              <a:t>BMAS is Basic Minimum Academic Standards. Both the BMAS &amp; CCMAS are academic standards put in place by the NUC to help guide the academic operations.</a:t>
            </a:r>
            <a:endParaRPr lang="en-GB" sz="280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GB" sz="2800">
                <a:effectLst/>
                <a:latin typeface="Arial Narrow" panose="020B0606020202030204" pitchFamily="34" charset="0"/>
                <a:ea typeface="Times New Roman" panose="02020603050405020304" pitchFamily="18" charset="0"/>
                <a:cs typeface="Times New Roman" panose="02020603050405020304" pitchFamily="18" charset="0"/>
              </a:rPr>
              <a:t>Advising </a:t>
            </a:r>
            <a:r>
              <a:rPr lang="en-GB" sz="2800" dirty="0">
                <a:effectLst/>
                <a:latin typeface="Arial Narrow" panose="020B0606020202030204" pitchFamily="34" charset="0"/>
                <a:ea typeface="Times New Roman" panose="02020603050405020304" pitchFamily="18" charset="0"/>
                <a:cs typeface="Times New Roman" panose="02020603050405020304" pitchFamily="18" charset="0"/>
              </a:rPr>
              <a:t>is a process of giving students guidance, support and encouragement. (Noel-Levitz, 1997, p. </a:t>
            </a:r>
            <a:r>
              <a:rPr lang="en-GB" sz="2800">
                <a:effectLst/>
                <a:latin typeface="Arial Narrow" panose="020B0606020202030204" pitchFamily="34" charset="0"/>
                <a:ea typeface="Times New Roman" panose="02020603050405020304" pitchFamily="18" charset="0"/>
                <a:cs typeface="Times New Roman" panose="02020603050405020304" pitchFamily="18" charset="0"/>
              </a:rPr>
              <a:t>3.)</a:t>
            </a:r>
            <a:endParaRPr lang="en-GB" sz="2800" dirty="0">
              <a:latin typeface="Arial Narrow" panose="020B0606020202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GB" sz="2800" dirty="0">
                <a:effectLst/>
                <a:latin typeface="Arial Narrow" panose="020B0606020202030204" pitchFamily="34" charset="0"/>
                <a:ea typeface="Times New Roman" panose="02020603050405020304" pitchFamily="18" charset="0"/>
                <a:cs typeface="Times New Roman" panose="02020603050405020304" pitchFamily="18" charset="0"/>
              </a:rPr>
              <a:t>Advising is a process of helping students diminish the confusion that comes with a new environment, clarify their goals and get the most out of their education.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2852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A8B7"/>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88A8C2-E6E1-9A42-A6F7-37A3B8D3C637}"/>
              </a:ext>
            </a:extLst>
          </p:cNvPr>
          <p:cNvSpPr>
            <a:spLocks noGrp="1"/>
          </p:cNvSpPr>
          <p:nvPr>
            <p:ph type="body" idx="1"/>
          </p:nvPr>
        </p:nvSpPr>
        <p:spPr>
          <a:xfrm>
            <a:off x="1097280" y="1911927"/>
            <a:ext cx="4639736" cy="269107"/>
          </a:xfrm>
        </p:spPr>
        <p:txBody>
          <a:bodyPr>
            <a:normAutofit fontScale="55000" lnSpcReduction="20000"/>
          </a:bodyPr>
          <a:lstStyle/>
          <a:p>
            <a:r>
              <a:rPr lang="en-GB" dirty="0"/>
              <a:t>BMAS</a:t>
            </a:r>
            <a:endParaRPr lang="en-US" dirty="0"/>
          </a:p>
        </p:txBody>
      </p:sp>
      <p:sp>
        <p:nvSpPr>
          <p:cNvPr id="5" name="Content Placeholder 2">
            <a:extLst>
              <a:ext uri="{FF2B5EF4-FFF2-40B4-BE49-F238E27FC236}">
                <a16:creationId xmlns:a16="http://schemas.microsoft.com/office/drawing/2014/main" id="{EAC787CE-6A91-4F4C-9531-7813F6114634}"/>
              </a:ext>
            </a:extLst>
          </p:cNvPr>
          <p:cNvSpPr txBox="1">
            <a:spLocks noGrp="1"/>
          </p:cNvSpPr>
          <p:nvPr>
            <p:ph sz="half" idx="2"/>
          </p:nvPr>
        </p:nvSpPr>
        <p:spPr>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indent="-571500">
              <a:buFont typeface="Calibri" panose="020F0502020204030204" pitchFamily="34" charset="0"/>
              <a:buAutoNum type="romanLcPeriod"/>
            </a:pPr>
            <a:endParaRPr lang="en-GB" sz="2800"/>
          </a:p>
          <a:p>
            <a:pPr marL="571500" indent="-571500">
              <a:buFont typeface="Calibri" panose="020F0502020204030204" pitchFamily="34" charset="0"/>
              <a:buAutoNum type="romanLcPeriod"/>
            </a:pPr>
            <a:endParaRPr lang="en-GB" sz="2800"/>
          </a:p>
          <a:p>
            <a:pPr marL="571500" indent="-571500">
              <a:buFont typeface="Calibri" panose="020F0502020204030204" pitchFamily="34" charset="0"/>
              <a:buAutoNum type="romanLcPeriod"/>
            </a:pPr>
            <a:endParaRPr lang="en-GB" dirty="0"/>
          </a:p>
        </p:txBody>
      </p:sp>
      <p:sp>
        <p:nvSpPr>
          <p:cNvPr id="4" name="Text Placeholder 3">
            <a:extLst>
              <a:ext uri="{FF2B5EF4-FFF2-40B4-BE49-F238E27FC236}">
                <a16:creationId xmlns:a16="http://schemas.microsoft.com/office/drawing/2014/main" id="{E5398442-27CA-F144-B06C-8E7F988B9EFF}"/>
              </a:ext>
            </a:extLst>
          </p:cNvPr>
          <p:cNvSpPr>
            <a:spLocks noGrp="1"/>
          </p:cNvSpPr>
          <p:nvPr>
            <p:ph type="body" sz="quarter" idx="3"/>
          </p:nvPr>
        </p:nvSpPr>
        <p:spPr>
          <a:xfrm>
            <a:off x="6515944" y="1911927"/>
            <a:ext cx="4639736" cy="269107"/>
          </a:xfrm>
        </p:spPr>
        <p:txBody>
          <a:bodyPr>
            <a:normAutofit fontScale="55000" lnSpcReduction="20000"/>
          </a:bodyPr>
          <a:lstStyle/>
          <a:p>
            <a:r>
              <a:rPr lang="en-GB" dirty="0"/>
              <a:t>CCMAS</a:t>
            </a:r>
            <a:endParaRPr lang="en-US" dirty="0"/>
          </a:p>
        </p:txBody>
      </p:sp>
      <p:sp>
        <p:nvSpPr>
          <p:cNvPr id="7" name="Content Placeholder 5">
            <a:extLst>
              <a:ext uri="{FF2B5EF4-FFF2-40B4-BE49-F238E27FC236}">
                <a16:creationId xmlns:a16="http://schemas.microsoft.com/office/drawing/2014/main" id="{0B5FE8BB-3B54-5449-8215-1F46E3D404A5}"/>
              </a:ext>
            </a:extLst>
          </p:cNvPr>
          <p:cNvSpPr txBox="1">
            <a:spLocks noGrp="1"/>
          </p:cNvSpPr>
          <p:nvPr>
            <p:ph sz="quarter" idx="4"/>
          </p:nvPr>
        </p:nvSpPr>
        <p:spPr>
          <a:xfrm>
            <a:off x="6515944" y="2181035"/>
            <a:ext cx="4639736" cy="3688060"/>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solidFill>
                  <a:schemeClr val="bg1"/>
                </a:solidFill>
              </a:rPr>
              <a:t>17 disciplines</a:t>
            </a:r>
          </a:p>
          <a:p>
            <a:r>
              <a:rPr lang="en-GB" dirty="0">
                <a:solidFill>
                  <a:schemeClr val="bg1"/>
                </a:solidFill>
              </a:rPr>
              <a:t>Outcome, content &amp; skill based</a:t>
            </a:r>
          </a:p>
          <a:p>
            <a:r>
              <a:rPr lang="en-GB" dirty="0">
                <a:solidFill>
                  <a:schemeClr val="bg1"/>
                </a:solidFill>
              </a:rPr>
              <a:t>Unbundled-</a:t>
            </a:r>
            <a:r>
              <a:rPr lang="en-GB" dirty="0" err="1">
                <a:solidFill>
                  <a:schemeClr val="bg1"/>
                </a:solidFill>
              </a:rPr>
              <a:t>agric</a:t>
            </a:r>
            <a:r>
              <a:rPr lang="en-GB" dirty="0">
                <a:solidFill>
                  <a:schemeClr val="bg1"/>
                </a:solidFill>
              </a:rPr>
              <a:t>, mass com,&amp; architecture programmes</a:t>
            </a:r>
          </a:p>
          <a:p>
            <a:r>
              <a:rPr lang="en-GB" dirty="0">
                <a:solidFill>
                  <a:schemeClr val="bg1"/>
                </a:solidFill>
              </a:rPr>
              <a:t>Fit for purpose</a:t>
            </a:r>
          </a:p>
          <a:p>
            <a:r>
              <a:rPr lang="en-GB" dirty="0">
                <a:solidFill>
                  <a:schemeClr val="bg1"/>
                </a:solidFill>
              </a:rPr>
              <a:t>Structure- NUC 70%, UNI 30%</a:t>
            </a:r>
          </a:p>
          <a:p>
            <a:r>
              <a:rPr lang="en-GB" dirty="0">
                <a:solidFill>
                  <a:schemeClr val="bg1"/>
                </a:solidFill>
              </a:rPr>
              <a:t>Permits innovation courses</a:t>
            </a:r>
          </a:p>
          <a:p>
            <a:r>
              <a:rPr lang="en-GB" dirty="0">
                <a:solidFill>
                  <a:schemeClr val="bg1"/>
                </a:solidFill>
              </a:rPr>
              <a:t>Learning outcomes- discipline &amp; programme based</a:t>
            </a:r>
          </a:p>
          <a:p>
            <a:r>
              <a:rPr lang="en-GB" dirty="0">
                <a:solidFill>
                  <a:schemeClr val="bg1"/>
                </a:solidFill>
              </a:rPr>
              <a:t>Credit loads= 15/30/max  </a:t>
            </a:r>
          </a:p>
          <a:p>
            <a:r>
              <a:rPr lang="en-GB" dirty="0" err="1">
                <a:solidFill>
                  <a:schemeClr val="bg1"/>
                </a:solidFill>
              </a:rPr>
              <a:t>Layout:Ten</a:t>
            </a:r>
            <a:r>
              <a:rPr lang="en-GB" dirty="0">
                <a:solidFill>
                  <a:schemeClr val="bg1"/>
                </a:solidFill>
              </a:rPr>
              <a:t>/six standard constituted 70%/30% presentations </a:t>
            </a:r>
          </a:p>
          <a:p>
            <a:r>
              <a:rPr lang="en-GB" dirty="0">
                <a:solidFill>
                  <a:schemeClr val="bg1"/>
                </a:solidFill>
              </a:rPr>
              <a:t>Specifies blended teaching  method</a:t>
            </a:r>
          </a:p>
          <a:p>
            <a:r>
              <a:rPr lang="en-GB" dirty="0">
                <a:solidFill>
                  <a:schemeClr val="bg1"/>
                </a:solidFill>
              </a:rPr>
              <a:t>GSTs =12 credits only</a:t>
            </a:r>
          </a:p>
          <a:p>
            <a:r>
              <a:rPr lang="en-GB" dirty="0">
                <a:solidFill>
                  <a:schemeClr val="bg1"/>
                </a:solidFill>
              </a:rPr>
              <a:t>Code = </a:t>
            </a:r>
            <a:r>
              <a:rPr lang="en-GB" dirty="0" err="1">
                <a:solidFill>
                  <a:schemeClr val="bg1"/>
                </a:solidFill>
              </a:rPr>
              <a:t>eg</a:t>
            </a:r>
            <a:r>
              <a:rPr lang="en-GB" dirty="0">
                <a:solidFill>
                  <a:schemeClr val="bg1"/>
                </a:solidFill>
              </a:rPr>
              <a:t> AMS for admin &amp; </a:t>
            </a:r>
            <a:r>
              <a:rPr lang="en-GB" dirty="0" err="1">
                <a:solidFill>
                  <a:schemeClr val="bg1"/>
                </a:solidFill>
              </a:rPr>
              <a:t>mgt</a:t>
            </a:r>
            <a:r>
              <a:rPr lang="en-GB" dirty="0">
                <a:solidFill>
                  <a:schemeClr val="bg1"/>
                </a:solidFill>
              </a:rPr>
              <a:t> discipline</a:t>
            </a:r>
          </a:p>
          <a:p>
            <a:r>
              <a:rPr lang="en-GB" dirty="0">
                <a:solidFill>
                  <a:schemeClr val="bg1"/>
                </a:solidFill>
              </a:rPr>
              <a:t>Min/max credits to graduate =120/240</a:t>
            </a:r>
          </a:p>
          <a:p>
            <a:pPr marL="0" indent="0">
              <a:buFont typeface="Calibri" panose="020F0502020204030204" pitchFamily="34" charset="0"/>
              <a:buNone/>
            </a:pPr>
            <a:endParaRPr lang="en-GB" dirty="0"/>
          </a:p>
          <a:p>
            <a:endParaRPr lang="en-GB" dirty="0"/>
          </a:p>
        </p:txBody>
      </p:sp>
      <p:sp>
        <p:nvSpPr>
          <p:cNvPr id="8" name="Content Placeholder 3">
            <a:extLst>
              <a:ext uri="{FF2B5EF4-FFF2-40B4-BE49-F238E27FC236}">
                <a16:creationId xmlns:a16="http://schemas.microsoft.com/office/drawing/2014/main" id="{561F3465-31B5-6B43-852D-CB6DFDDF08AC}"/>
              </a:ext>
            </a:extLst>
          </p:cNvPr>
          <p:cNvSpPr txBox="1">
            <a:spLocks/>
          </p:cNvSpPr>
          <p:nvPr/>
        </p:nvSpPr>
        <p:spPr>
          <a:xfrm>
            <a:off x="1103312" y="2181034"/>
            <a:ext cx="4396339" cy="421976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900" dirty="0">
                <a:solidFill>
                  <a:schemeClr val="bg1"/>
                </a:solidFill>
              </a:rPr>
              <a:t>14 disciplines</a:t>
            </a:r>
          </a:p>
          <a:p>
            <a:r>
              <a:rPr lang="en-GB" sz="900" dirty="0">
                <a:solidFill>
                  <a:schemeClr val="bg1"/>
                </a:solidFill>
              </a:rPr>
              <a:t>Outcome and content based</a:t>
            </a:r>
          </a:p>
          <a:p>
            <a:r>
              <a:rPr lang="en-GB" sz="900" dirty="0">
                <a:solidFill>
                  <a:schemeClr val="bg1"/>
                </a:solidFill>
              </a:rPr>
              <a:t>No unbundling</a:t>
            </a:r>
          </a:p>
          <a:p>
            <a:r>
              <a:rPr lang="en-GB" sz="900" dirty="0">
                <a:solidFill>
                  <a:schemeClr val="bg1"/>
                </a:solidFill>
              </a:rPr>
              <a:t>Fit to purpose</a:t>
            </a:r>
          </a:p>
          <a:p>
            <a:r>
              <a:rPr lang="en-GB" sz="900" dirty="0">
                <a:solidFill>
                  <a:schemeClr val="bg1"/>
                </a:solidFill>
              </a:rPr>
              <a:t>Structure-NUC ONLY with formal consultation with </a:t>
            </a:r>
            <a:r>
              <a:rPr lang="en-GB" sz="900" dirty="0" err="1">
                <a:solidFill>
                  <a:schemeClr val="bg1"/>
                </a:solidFill>
              </a:rPr>
              <a:t>uni</a:t>
            </a:r>
            <a:endParaRPr lang="en-GB" sz="900" dirty="0">
              <a:solidFill>
                <a:schemeClr val="bg1"/>
              </a:solidFill>
            </a:endParaRPr>
          </a:p>
          <a:p>
            <a:r>
              <a:rPr lang="en-GB" sz="900" dirty="0">
                <a:solidFill>
                  <a:schemeClr val="bg1"/>
                </a:solidFill>
              </a:rPr>
              <a:t>No innovation courses</a:t>
            </a:r>
          </a:p>
          <a:p>
            <a:r>
              <a:rPr lang="en-GB" sz="900" dirty="0">
                <a:solidFill>
                  <a:schemeClr val="bg1"/>
                </a:solidFill>
              </a:rPr>
              <a:t>Learning outcomes- discipline based</a:t>
            </a:r>
          </a:p>
          <a:p>
            <a:r>
              <a:rPr lang="en-GB" sz="900" dirty="0">
                <a:solidFill>
                  <a:schemeClr val="bg1"/>
                </a:solidFill>
              </a:rPr>
              <a:t>Credit loads/semester/session= 12/24/ max 48 units</a:t>
            </a:r>
          </a:p>
          <a:p>
            <a:r>
              <a:rPr lang="en-GB" sz="900" dirty="0">
                <a:solidFill>
                  <a:schemeClr val="bg1"/>
                </a:solidFill>
              </a:rPr>
              <a:t>Layout: Different presentation for diff prog</a:t>
            </a:r>
          </a:p>
          <a:p>
            <a:r>
              <a:rPr lang="en-GB" sz="900" dirty="0">
                <a:solidFill>
                  <a:schemeClr val="bg1"/>
                </a:solidFill>
              </a:rPr>
              <a:t>Silent on teaching methods</a:t>
            </a:r>
          </a:p>
          <a:p>
            <a:r>
              <a:rPr lang="en-GB" sz="900" dirty="0">
                <a:solidFill>
                  <a:schemeClr val="bg1"/>
                </a:solidFill>
              </a:rPr>
              <a:t> GSTs= 36 CREDITS</a:t>
            </a:r>
          </a:p>
          <a:p>
            <a:r>
              <a:rPr lang="en-GB" sz="900" dirty="0">
                <a:solidFill>
                  <a:schemeClr val="bg1"/>
                </a:solidFill>
              </a:rPr>
              <a:t>No code for foundation/faculty courses, programme code </a:t>
            </a:r>
          </a:p>
          <a:p>
            <a:r>
              <a:rPr lang="en-GB" sz="900" dirty="0">
                <a:solidFill>
                  <a:schemeClr val="bg1"/>
                </a:solidFill>
              </a:rPr>
              <a:t>Min/max credits to graduate =96/192?</a:t>
            </a:r>
          </a:p>
        </p:txBody>
      </p:sp>
      <p:sp>
        <p:nvSpPr>
          <p:cNvPr id="11" name="Title 10">
            <a:extLst>
              <a:ext uri="{FF2B5EF4-FFF2-40B4-BE49-F238E27FC236}">
                <a16:creationId xmlns:a16="http://schemas.microsoft.com/office/drawing/2014/main" id="{9F3CA742-DF2C-834E-AD98-FE8A2AA04667}"/>
              </a:ext>
            </a:extLst>
          </p:cNvPr>
          <p:cNvSpPr>
            <a:spLocks noGrp="1"/>
          </p:cNvSpPr>
          <p:nvPr>
            <p:ph type="title"/>
          </p:nvPr>
        </p:nvSpPr>
        <p:spPr>
          <a:xfrm>
            <a:off x="1227166" y="286603"/>
            <a:ext cx="10058400" cy="1450757"/>
          </a:xfrm>
        </p:spPr>
        <p:txBody>
          <a:bodyPr/>
          <a:lstStyle/>
          <a:p>
            <a:r>
              <a:rPr lang="en-GB" b="1">
                <a:solidFill>
                  <a:schemeClr val="accent2">
                    <a:lumMod val="60000"/>
                    <a:lumOff val="40000"/>
                  </a:schemeClr>
                </a:solidFill>
              </a:rPr>
              <a:t>DIFFERENCE BETWEEN BMAS &amp;CCMAS</a:t>
            </a:r>
            <a:endParaRPr lang="en-US" b="1">
              <a:solidFill>
                <a:schemeClr val="accent2">
                  <a:lumMod val="60000"/>
                  <a:lumOff val="40000"/>
                </a:schemeClr>
              </a:solidFill>
            </a:endParaRPr>
          </a:p>
        </p:txBody>
      </p:sp>
    </p:spTree>
    <p:extLst>
      <p:ext uri="{BB962C8B-B14F-4D97-AF65-F5344CB8AC3E}">
        <p14:creationId xmlns:p14="http://schemas.microsoft.com/office/powerpoint/2010/main" val="381446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A8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CAFB-6AA9-307E-2055-40D3F0CA9BC8}"/>
              </a:ext>
            </a:extLst>
          </p:cNvPr>
          <p:cNvSpPr>
            <a:spLocks noGrp="1"/>
          </p:cNvSpPr>
          <p:nvPr>
            <p:ph type="title"/>
          </p:nvPr>
        </p:nvSpPr>
        <p:spPr/>
        <p:txBody>
          <a:bodyPr/>
          <a:lstStyle/>
          <a:p>
            <a:r>
              <a:rPr lang="en-US" b="1" dirty="0">
                <a:solidFill>
                  <a:schemeClr val="accent2">
                    <a:lumMod val="60000"/>
                    <a:lumOff val="40000"/>
                  </a:schemeClr>
                </a:solidFill>
              </a:rPr>
              <a:t>ROLES OF A </a:t>
            </a:r>
            <a:r>
              <a:rPr lang="en-US" b="1">
                <a:solidFill>
                  <a:schemeClr val="accent2">
                    <a:lumMod val="60000"/>
                    <a:lumOff val="40000"/>
                  </a:schemeClr>
                </a:solidFill>
              </a:rPr>
              <a:t>COURSE ADVIS</a:t>
            </a:r>
            <a:r>
              <a:rPr lang="en-GB" b="1">
                <a:solidFill>
                  <a:schemeClr val="accent2">
                    <a:lumMod val="60000"/>
                    <a:lumOff val="40000"/>
                  </a:schemeClr>
                </a:solidFill>
              </a:rPr>
              <a:t>OR</a:t>
            </a:r>
            <a:endParaRPr lang="en-US" b="1" dirty="0">
              <a:solidFill>
                <a:schemeClr val="accent2">
                  <a:lumMod val="60000"/>
                  <a:lumOff val="40000"/>
                </a:schemeClr>
              </a:solidFill>
            </a:endParaRPr>
          </a:p>
        </p:txBody>
      </p:sp>
      <p:sp>
        <p:nvSpPr>
          <p:cNvPr id="5" name="Content Placeholder 4">
            <a:extLst>
              <a:ext uri="{FF2B5EF4-FFF2-40B4-BE49-F238E27FC236}">
                <a16:creationId xmlns:a16="http://schemas.microsoft.com/office/drawing/2014/main" id="{8B602F18-AA09-DE22-B1B0-42E490A20E42}"/>
              </a:ext>
            </a:extLst>
          </p:cNvPr>
          <p:cNvSpPr>
            <a:spLocks noGrp="1"/>
          </p:cNvSpPr>
          <p:nvPr>
            <p:ph idx="1"/>
          </p:nvPr>
        </p:nvSpPr>
        <p:spPr/>
        <p:txBody>
          <a:bodyPr>
            <a:normAutofit/>
          </a:bodyPr>
          <a:lstStyle/>
          <a:p>
            <a:pPr lvl="0"/>
            <a:endParaRPr lang="en-US" dirty="0"/>
          </a:p>
          <a:p>
            <a:pPr marL="201168" lvl="1" indent="0">
              <a:buNone/>
            </a:pPr>
            <a:r>
              <a:rPr lang="en-US" dirty="0"/>
              <a:t>1.	</a:t>
            </a:r>
            <a:r>
              <a:rPr lang="en-US" b="1" dirty="0"/>
              <a:t>Support resource to students</a:t>
            </a:r>
          </a:p>
          <a:p>
            <a:pPr marL="201168" lvl="1" indent="0">
              <a:buNone/>
            </a:pPr>
            <a:r>
              <a:rPr lang="en-US" dirty="0"/>
              <a:t>2.	</a:t>
            </a:r>
            <a:r>
              <a:rPr lang="en-US" b="1" dirty="0"/>
              <a:t>Devise educational plan</a:t>
            </a:r>
          </a:p>
          <a:p>
            <a:pPr marL="0" marR="0" algn="just">
              <a:spcBef>
                <a:spcPts val="0"/>
              </a:spcBef>
              <a:spcAft>
                <a:spcPts val="0"/>
              </a:spcAft>
            </a:pPr>
            <a:r>
              <a:rPr lang="en-GB" sz="1800" dirty="0">
                <a:solidFill>
                  <a:srgbClr val="333333"/>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dirty="0"/>
              <a:t>3.	</a:t>
            </a:r>
            <a:r>
              <a:rPr lang="en-US" b="1" dirty="0"/>
              <a:t>Academic Partner</a:t>
            </a:r>
          </a:p>
          <a:p>
            <a:pPr marL="544068" lvl="1" indent="-342900">
              <a:buAutoNum type="arabicPeriod" startAt="4"/>
            </a:pPr>
            <a:r>
              <a:rPr lang="en-US" b="1" dirty="0"/>
              <a:t>Build Relationships and Learn to Read Between the Lines</a:t>
            </a:r>
          </a:p>
          <a:p>
            <a:pPr marL="544068" lvl="1" indent="-342900">
              <a:buAutoNum type="arabicPeriod" startAt="4"/>
            </a:pPr>
            <a:r>
              <a:rPr lang="en-US" sz="1600" b="1" dirty="0"/>
              <a:t>Know When and Where to Refer</a:t>
            </a:r>
          </a:p>
          <a:p>
            <a:pPr marL="544068" lvl="1" indent="-342900">
              <a:buAutoNum type="arabicPeriod" startAt="4"/>
            </a:pPr>
            <a:r>
              <a:rPr lang="en-GB" sz="1600" b="1" dirty="0"/>
              <a:t>Be available and ready to sacrifice </a:t>
            </a:r>
            <a:endParaRPr lang="en-US" sz="1600" b="1" dirty="0"/>
          </a:p>
          <a:p>
            <a:pPr marL="544068" lvl="1" indent="-342900">
              <a:buAutoNum type="arabicPeriod" startAt="4"/>
            </a:pPr>
            <a:r>
              <a:rPr lang="en-US" sz="1600" b="1" dirty="0"/>
              <a:t>Dig in; Own it or drive it</a:t>
            </a:r>
          </a:p>
          <a:p>
            <a:pPr marL="544068" lvl="1" indent="-342900">
              <a:buAutoNum type="arabicPeriod" startAt="4"/>
            </a:pPr>
            <a:r>
              <a:rPr lang="en-US" sz="1600" b="1" dirty="0"/>
              <a:t>Regularly Check your Portal Page</a:t>
            </a:r>
          </a:p>
          <a:p>
            <a:pPr marL="544068" lvl="1" indent="-342900">
              <a:buAutoNum type="arabicPeriod" startAt="4"/>
            </a:pPr>
            <a:r>
              <a:rPr lang="en-US" sz="1600" b="1" dirty="0"/>
              <a:t>Prepare Students Results with Interest</a:t>
            </a:r>
            <a:endParaRPr lang="en-US" b="1" dirty="0"/>
          </a:p>
          <a:p>
            <a:pPr lvl="1"/>
            <a:endParaRPr lang="en-US" dirty="0"/>
          </a:p>
          <a:p>
            <a:pPr lvl="0"/>
            <a:endParaRPr lang="en-US" dirty="0"/>
          </a:p>
          <a:p>
            <a:pPr lvl="1"/>
            <a:endParaRPr lang="en-US" dirty="0"/>
          </a:p>
          <a:p>
            <a:pPr lvl="0"/>
            <a:endParaRPr lang="en-US" dirty="0"/>
          </a:p>
          <a:p>
            <a:pPr lvl="1"/>
            <a:endParaRPr lang="en-US" dirty="0"/>
          </a:p>
        </p:txBody>
      </p:sp>
    </p:spTree>
    <p:extLst>
      <p:ext uri="{BB962C8B-B14F-4D97-AF65-F5344CB8AC3E}">
        <p14:creationId xmlns:p14="http://schemas.microsoft.com/office/powerpoint/2010/main" val="232152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A8B7"/>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782243-2538-3D42-A06C-2DDA1CF70EF5}"/>
              </a:ext>
            </a:extLst>
          </p:cNvPr>
          <p:cNvSpPr>
            <a:spLocks noGrp="1"/>
          </p:cNvSpPr>
          <p:nvPr>
            <p:ph idx="1"/>
          </p:nvPr>
        </p:nvSpPr>
        <p:spPr/>
        <p:txBody>
          <a:bodyPr>
            <a:normAutofit fontScale="92500" lnSpcReduction="10000"/>
          </a:bodyPr>
          <a:lstStyle/>
          <a:p>
            <a:r>
              <a:rPr lang="en-GB" dirty="0"/>
              <a:t>In this era of CCMAS, course advisors are expected as usual to know where</a:t>
            </a:r>
          </a:p>
          <a:p>
            <a:r>
              <a:rPr lang="en-GB" dirty="0"/>
              <a:t>1.  Resources are on campus. More importantly, they are to ensure that students understand the </a:t>
            </a:r>
          </a:p>
          <a:p>
            <a:r>
              <a:rPr lang="en-GB" dirty="0"/>
              <a:t>2. Requirements of CCMAS with respect to courses to be done, prerequisites, understanding and implication(s) of core courses, the teaching and learning methods, the learning outcomes, teaching and learning activities, assessment tasks and the new grading system/ expectations. </a:t>
            </a:r>
          </a:p>
          <a:p>
            <a:r>
              <a:rPr lang="en-GB" dirty="0"/>
              <a:t>3. They must enforce “you must pass your lower prerequisite core courses first before allowed to register for higher ones”. </a:t>
            </a:r>
          </a:p>
          <a:p>
            <a:r>
              <a:rPr lang="en-GB" dirty="0"/>
              <a:t>4. They must be tech savvy, such that, they have several platforms to reach their advisees ( officially recognised platforms).</a:t>
            </a:r>
          </a:p>
          <a:p>
            <a:r>
              <a:rPr lang="en-GB" dirty="0"/>
              <a:t>5. Respectfully be the voice of the students to peers. </a:t>
            </a:r>
          </a:p>
          <a:p>
            <a:endParaRPr lang="en-GB" dirty="0"/>
          </a:p>
        </p:txBody>
      </p:sp>
      <p:sp>
        <p:nvSpPr>
          <p:cNvPr id="7" name="Title 6">
            <a:extLst>
              <a:ext uri="{FF2B5EF4-FFF2-40B4-BE49-F238E27FC236}">
                <a16:creationId xmlns:a16="http://schemas.microsoft.com/office/drawing/2014/main" id="{F7C36DB3-9596-1D47-9ADA-C25A08438B1A}"/>
              </a:ext>
            </a:extLst>
          </p:cNvPr>
          <p:cNvSpPr>
            <a:spLocks noGrp="1"/>
          </p:cNvSpPr>
          <p:nvPr>
            <p:ph type="title"/>
          </p:nvPr>
        </p:nvSpPr>
        <p:spPr/>
        <p:txBody>
          <a:bodyPr/>
          <a:lstStyle/>
          <a:p>
            <a:r>
              <a:rPr lang="en-GB">
                <a:solidFill>
                  <a:schemeClr val="accent2">
                    <a:lumMod val="60000"/>
                    <a:lumOff val="40000"/>
                  </a:schemeClr>
                </a:solidFill>
              </a:rPr>
              <a:t>CCMAS SPECIFIC ROLES</a:t>
            </a:r>
            <a:endParaRPr lang="en-US">
              <a:solidFill>
                <a:schemeClr val="accent2">
                  <a:lumMod val="60000"/>
                  <a:lumOff val="40000"/>
                </a:schemeClr>
              </a:solidFill>
            </a:endParaRPr>
          </a:p>
        </p:txBody>
      </p:sp>
    </p:spTree>
    <p:extLst>
      <p:ext uri="{BB962C8B-B14F-4D97-AF65-F5344CB8AC3E}">
        <p14:creationId xmlns:p14="http://schemas.microsoft.com/office/powerpoint/2010/main" val="278440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A8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592E-A382-9D20-AC90-80CCC53E46E1}"/>
              </a:ext>
            </a:extLst>
          </p:cNvPr>
          <p:cNvSpPr>
            <a:spLocks noGrp="1"/>
          </p:cNvSpPr>
          <p:nvPr>
            <p:ph type="title"/>
          </p:nvPr>
        </p:nvSpPr>
        <p:spPr>
          <a:xfrm rot="10800000" flipV="1">
            <a:off x="1801600" y="4814"/>
            <a:ext cx="9065650" cy="1872761"/>
          </a:xfrm>
        </p:spPr>
        <p:txBody>
          <a:bodyPr>
            <a:normAutofit fontScale="90000"/>
          </a:bodyPr>
          <a:lstStyle/>
          <a:p>
            <a:br>
              <a:rPr lang="en-GB" sz="4800" b="1">
                <a:solidFill>
                  <a:schemeClr val="accent2">
                    <a:lumMod val="60000"/>
                    <a:lumOff val="40000"/>
                  </a:schemeClr>
                </a:solidFill>
                <a:effectLst/>
                <a:latin typeface="Arial Narrow" panose="020B0606020202030204" pitchFamily="34" charset="0"/>
                <a:ea typeface="Times New Roman" panose="02020603050405020304" pitchFamily="18" charset="0"/>
                <a:cs typeface="Times New Roman" panose="02020603050405020304" pitchFamily="18" charset="0"/>
              </a:rPr>
            </a:br>
            <a:br>
              <a:rPr lang="en-GB" sz="4800" b="1">
                <a:solidFill>
                  <a:schemeClr val="accent2">
                    <a:lumMod val="60000"/>
                    <a:lumOff val="40000"/>
                  </a:schemeClr>
                </a:solidFill>
                <a:effectLst/>
                <a:latin typeface="Arial Narrow" panose="020B0606020202030204" pitchFamily="34" charset="0"/>
                <a:ea typeface="Times New Roman" panose="02020603050405020304" pitchFamily="18" charset="0"/>
                <a:cs typeface="Times New Roman" panose="02020603050405020304" pitchFamily="18" charset="0"/>
              </a:rPr>
            </a:br>
            <a:br>
              <a:rPr lang="en-GB" sz="4800" b="1">
                <a:solidFill>
                  <a:schemeClr val="accent2">
                    <a:lumMod val="60000"/>
                    <a:lumOff val="40000"/>
                  </a:schemeClr>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GB" sz="4800" b="1">
                <a:solidFill>
                  <a:schemeClr val="accent2">
                    <a:lumMod val="60000"/>
                    <a:lumOff val="40000"/>
                  </a:schemeClr>
                </a:solidFill>
                <a:effectLst/>
                <a:latin typeface="Arial Narrow" panose="020B0606020202030204" pitchFamily="34" charset="0"/>
                <a:ea typeface="Times New Roman" panose="02020603050405020304" pitchFamily="18" charset="0"/>
                <a:cs typeface="Times New Roman" panose="02020603050405020304" pitchFamily="18" charset="0"/>
              </a:rPr>
              <a:t>MY </a:t>
            </a:r>
            <a:r>
              <a:rPr lang="en-GB" sz="4800" b="1" dirty="0">
                <a:solidFill>
                  <a:schemeClr val="accent2">
                    <a:lumMod val="60000"/>
                    <a:lumOff val="40000"/>
                  </a:schemeClr>
                </a:solidFill>
                <a:effectLst/>
                <a:latin typeface="Arial Narrow" panose="020B0606020202030204" pitchFamily="34" charset="0"/>
                <a:ea typeface="Times New Roman" panose="02020603050405020304" pitchFamily="18" charset="0"/>
                <a:cs typeface="Times New Roman" panose="02020603050405020304" pitchFamily="18" charset="0"/>
              </a:rPr>
              <a:t>THEORY OF COURSE ADVISING </a:t>
            </a:r>
            <a:r>
              <a:rPr lang="en-GB" sz="4800" b="1">
                <a:solidFill>
                  <a:schemeClr val="accent2">
                    <a:lumMod val="60000"/>
                    <a:lumOff val="40000"/>
                  </a:schemeClr>
                </a:solidFill>
                <a:effectLst/>
                <a:latin typeface="Arial Narrow" panose="020B0606020202030204" pitchFamily="34" charset="0"/>
                <a:ea typeface="Times New Roman" panose="02020603050405020304" pitchFamily="18" charset="0"/>
                <a:cs typeface="Times New Roman" panose="02020603050405020304" pitchFamily="18" charset="0"/>
              </a:rPr>
              <a:t>IN BIU- THE 3-IN-1 THEORY (CAM THEORY)</a:t>
            </a:r>
            <a:br>
              <a:rPr lang="en-US" sz="4800" b="1" dirty="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b="1" dirty="0">
              <a:solidFill>
                <a:schemeClr val="accent2">
                  <a:lumMod val="60000"/>
                  <a:lumOff val="40000"/>
                </a:schemeClr>
              </a:solidFill>
            </a:endParaRPr>
          </a:p>
        </p:txBody>
      </p:sp>
      <p:sp>
        <p:nvSpPr>
          <p:cNvPr id="3" name="Content Placeholder 2">
            <a:extLst>
              <a:ext uri="{FF2B5EF4-FFF2-40B4-BE49-F238E27FC236}">
                <a16:creationId xmlns:a16="http://schemas.microsoft.com/office/drawing/2014/main" id="{28CA847C-B4B5-49EA-5A1A-A204B5A74384}"/>
              </a:ext>
            </a:extLst>
          </p:cNvPr>
          <p:cNvSpPr>
            <a:spLocks noGrp="1"/>
          </p:cNvSpPr>
          <p:nvPr>
            <p:ph idx="1"/>
          </p:nvPr>
        </p:nvSpPr>
        <p:spPr>
          <a:xfrm>
            <a:off x="1375607" y="1848428"/>
            <a:ext cx="10058400" cy="3760891"/>
          </a:xfrm>
        </p:spPr>
        <p:txBody>
          <a:bodyPr>
            <a:normAutofit fontScale="70000" lnSpcReduction="20000"/>
          </a:bodyPr>
          <a:lstStyle/>
          <a:p>
            <a:pPr marL="0" marR="0" indent="0">
              <a:lnSpc>
                <a:spcPct val="107000"/>
              </a:lnSpc>
              <a:spcBef>
                <a:spcPts val="0"/>
              </a:spcBef>
              <a:spcAft>
                <a:spcPts val="800"/>
              </a:spcAft>
              <a:buNone/>
            </a:pPr>
            <a:r>
              <a:rPr lang="en-GB" sz="2800" b="1">
                <a:effectLst/>
                <a:latin typeface="Arial Narrow" panose="020B0606020202030204" pitchFamily="34" charset="0"/>
                <a:ea typeface="Times New Roman" panose="02020603050405020304" pitchFamily="18" charset="0"/>
                <a:cs typeface="Times New Roman" panose="02020603050405020304" pitchFamily="18" charset="0"/>
              </a:rPr>
              <a:t>C</a:t>
            </a:r>
            <a:r>
              <a:rPr lang="en-GB" sz="2800">
                <a:effectLst/>
                <a:latin typeface="Arial Narrow" panose="020B0606020202030204" pitchFamily="34" charset="0"/>
                <a:ea typeface="Times New Roman" panose="02020603050405020304" pitchFamily="18" charset="0"/>
                <a:cs typeface="Times New Roman" panose="02020603050405020304" pitchFamily="18" charset="0"/>
              </a:rPr>
              <a:t>oaches </a:t>
            </a:r>
            <a:r>
              <a:rPr lang="en-GB" sz="2800" dirty="0">
                <a:effectLst/>
                <a:latin typeface="Arial Narrow" panose="020B0606020202030204" pitchFamily="34" charset="0"/>
                <a:ea typeface="Times New Roman" panose="02020603050405020304" pitchFamily="18" charset="0"/>
                <a:cs typeface="Times New Roman" panose="02020603050405020304" pitchFamily="18" charset="0"/>
              </a:rPr>
              <a:t>are experts in the coaching process, helping students make changes over a specified timeframe</a:t>
            </a:r>
            <a:r>
              <a:rPr lang="en-GB" sz="280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2800" b="1">
                <a:effectLst/>
                <a:latin typeface="Arial Narrow" panose="020B0606020202030204" pitchFamily="34" charset="0"/>
                <a:ea typeface="Times New Roman" panose="02020603050405020304" pitchFamily="18" charset="0"/>
                <a:cs typeface="Times New Roman" panose="02020603050405020304" pitchFamily="18" charset="0"/>
              </a:rPr>
              <a:t>A</a:t>
            </a:r>
            <a:r>
              <a:rPr lang="en-GB" sz="2800">
                <a:effectLst/>
                <a:latin typeface="Arial Narrow" panose="020B0606020202030204" pitchFamily="34" charset="0"/>
                <a:ea typeface="Times New Roman" panose="02020603050405020304" pitchFamily="18" charset="0"/>
                <a:cs typeface="Times New Roman" panose="02020603050405020304" pitchFamily="18" charset="0"/>
              </a:rPr>
              <a:t>dvisors have a strong pulse on the student experience and have a crucial role to play in higher education. </a:t>
            </a:r>
            <a:r>
              <a:rPr lang="en-GB" sz="2800" b="1">
                <a:effectLst/>
                <a:latin typeface="Arial Narrow" panose="020B0606020202030204" pitchFamily="34" charset="0"/>
                <a:ea typeface="Times New Roman" panose="02020603050405020304" pitchFamily="18" charset="0"/>
                <a:cs typeface="Times New Roman" panose="02020603050405020304" pitchFamily="18" charset="0"/>
              </a:rPr>
              <a:t>M</a:t>
            </a:r>
            <a:r>
              <a:rPr lang="en-GB" sz="2800">
                <a:effectLst/>
                <a:latin typeface="Arial Narrow" panose="020B0606020202030204" pitchFamily="34" charset="0"/>
                <a:ea typeface="Times New Roman" panose="02020603050405020304" pitchFamily="18" charset="0"/>
                <a:cs typeface="Times New Roman" panose="02020603050405020304" pitchFamily="18" charset="0"/>
              </a:rPr>
              <a:t>entoring </a:t>
            </a:r>
            <a:r>
              <a:rPr lang="en-GB" sz="2800" dirty="0">
                <a:effectLst/>
                <a:latin typeface="Arial Narrow" panose="020B0606020202030204" pitchFamily="34" charset="0"/>
                <a:ea typeface="Times New Roman" panose="02020603050405020304" pitchFamily="18" charset="0"/>
                <a:cs typeface="Times New Roman" panose="02020603050405020304" pitchFamily="18" charset="0"/>
              </a:rPr>
              <a:t>implies a long-term relationship in which experiential wisdom is offered to help build the many aspects of a learner's career.</a:t>
            </a:r>
          </a:p>
          <a:p>
            <a:pPr marL="0" marR="0">
              <a:lnSpc>
                <a:spcPct val="107000"/>
              </a:lnSpc>
              <a:spcBef>
                <a:spcPts val="0"/>
              </a:spcBef>
              <a:spcAft>
                <a:spcPts val="800"/>
              </a:spcAft>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GB" sz="2800" dirty="0">
                <a:effectLst/>
                <a:latin typeface="Arial Narrow" panose="020B0606020202030204" pitchFamily="34" charset="0"/>
                <a:ea typeface="Times New Roman" panose="02020603050405020304" pitchFamily="18" charset="0"/>
                <a:cs typeface="Times New Roman" panose="02020603050405020304" pitchFamily="18" charset="0"/>
              </a:rPr>
              <a:t> Therefore, a BIU’s </a:t>
            </a:r>
            <a:r>
              <a:rPr lang="en-GB" sz="2800">
                <a:effectLst/>
                <a:latin typeface="Arial Narrow" panose="020B0606020202030204" pitchFamily="34" charset="0"/>
                <a:ea typeface="Times New Roman" panose="02020603050405020304" pitchFamily="18" charset="0"/>
                <a:cs typeface="Times New Roman" panose="02020603050405020304" pitchFamily="18" charset="0"/>
              </a:rPr>
              <a:t>course advisor </a:t>
            </a:r>
            <a:r>
              <a:rPr lang="en-GB" sz="2800" dirty="0">
                <a:effectLst/>
                <a:latin typeface="Arial Narrow" panose="020B0606020202030204" pitchFamily="34" charset="0"/>
                <a:ea typeface="Times New Roman" panose="02020603050405020304" pitchFamily="18" charset="0"/>
                <a:cs typeface="Times New Roman" panose="02020603050405020304" pitchFamily="18" charset="0"/>
              </a:rPr>
              <a:t>should be one </a:t>
            </a:r>
            <a:r>
              <a:rPr lang="en-GB" sz="2800">
                <a:effectLst/>
                <a:latin typeface="Arial Narrow" panose="020B0606020202030204" pitchFamily="34" charset="0"/>
                <a:ea typeface="Times New Roman" panose="02020603050405020304" pitchFamily="18" charset="0"/>
                <a:cs typeface="Times New Roman" panose="02020603050405020304" pitchFamily="18" charset="0"/>
              </a:rPr>
              <a:t>that applies the CAM theory. This theory states that a course advisor should be one that has </a:t>
            </a:r>
            <a:r>
              <a:rPr lang="en-GB" sz="2800" dirty="0">
                <a:effectLst/>
                <a:latin typeface="Arial Narrow" panose="020B0606020202030204" pitchFamily="34" charset="0"/>
                <a:ea typeface="Times New Roman" panose="02020603050405020304" pitchFamily="18" charset="0"/>
                <a:cs typeface="Times New Roman" panose="02020603050405020304" pitchFamily="18" charset="0"/>
              </a:rPr>
              <a:t>a strong pulse on the student experience, plays a crucial role in higher education and helps students make changes over the entire period of stay of the student through a long-term relationship in which experiential wisdom is offered to help </a:t>
            </a:r>
            <a:r>
              <a:rPr lang="en-GB" sz="2800">
                <a:effectLst/>
                <a:latin typeface="Arial Narrow" panose="020B0606020202030204" pitchFamily="34" charset="0"/>
                <a:ea typeface="Times New Roman" panose="02020603050405020304" pitchFamily="18" charset="0"/>
                <a:cs typeface="Times New Roman" panose="02020603050405020304" pitchFamily="18" charset="0"/>
              </a:rPr>
              <a:t>build the Spiritual, academic, leadership and entreprenural aspects </a:t>
            </a:r>
            <a:r>
              <a:rPr lang="en-GB" sz="2800" dirty="0">
                <a:effectLst/>
                <a:latin typeface="Arial Narrow" panose="020B0606020202030204" pitchFamily="34" charset="0"/>
                <a:ea typeface="Times New Roman" panose="02020603050405020304" pitchFamily="18" charset="0"/>
                <a:cs typeface="Times New Roman" panose="02020603050405020304" pitchFamily="18" charset="0"/>
              </a:rPr>
              <a:t>of </a:t>
            </a:r>
            <a:r>
              <a:rPr lang="en-GB" sz="2800">
                <a:effectLst/>
                <a:latin typeface="Arial Narrow" panose="020B0606020202030204" pitchFamily="34" charset="0"/>
                <a:ea typeface="Times New Roman" panose="02020603050405020304" pitchFamily="18" charset="0"/>
                <a:cs typeface="Times New Roman" panose="02020603050405020304" pitchFamily="18" charset="0"/>
              </a:rPr>
              <a:t>a student’s career. A 3-in-1 known as CAM theory of course advising (Obasi, 2023).</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GB" sz="24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473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A8B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F07A-4324-24BE-2AB4-98EB2F1D03BA}"/>
              </a:ext>
            </a:extLst>
          </p:cNvPr>
          <p:cNvSpPr>
            <a:spLocks noGrp="1"/>
          </p:cNvSpPr>
          <p:nvPr>
            <p:ph type="title"/>
          </p:nvPr>
        </p:nvSpPr>
        <p:spPr/>
        <p:txBody>
          <a:bodyPr/>
          <a:lstStyle/>
          <a:p>
            <a:r>
              <a:rPr lang="en-US" b="1" dirty="0">
                <a:solidFill>
                  <a:schemeClr val="accent2">
                    <a:lumMod val="60000"/>
                    <a:lumOff val="40000"/>
                  </a:schemeClr>
                </a:solidFill>
              </a:rPr>
              <a:t>CONCLUSION</a:t>
            </a:r>
          </a:p>
        </p:txBody>
      </p:sp>
      <p:sp>
        <p:nvSpPr>
          <p:cNvPr id="3" name="Content Placeholder 2">
            <a:extLst>
              <a:ext uri="{FF2B5EF4-FFF2-40B4-BE49-F238E27FC236}">
                <a16:creationId xmlns:a16="http://schemas.microsoft.com/office/drawing/2014/main" id="{8AB5FA6A-F2CE-4FAE-C831-BFB5D02E92A6}"/>
              </a:ext>
            </a:extLst>
          </p:cNvPr>
          <p:cNvSpPr>
            <a:spLocks noGrp="1"/>
          </p:cNvSpPr>
          <p:nvPr>
            <p:ph idx="1"/>
          </p:nvPr>
        </p:nvSpPr>
        <p:spPr/>
        <p:txBody>
          <a:bodyPr/>
          <a:lstStyle/>
          <a:p>
            <a:r>
              <a:rPr lang="en-US" dirty="0"/>
              <a:t> </a:t>
            </a:r>
            <a:r>
              <a:rPr lang="en-GB" dirty="0"/>
              <a:t>T</a:t>
            </a:r>
            <a:r>
              <a:rPr lang="en-US" dirty="0"/>
              <a:t>o conclude therefore, I wish the course </a:t>
            </a:r>
            <a:r>
              <a:rPr lang="en-US" dirty="0" err="1"/>
              <a:t>advis</a:t>
            </a:r>
            <a:r>
              <a:rPr lang="en-GB" dirty="0"/>
              <a:t>or</a:t>
            </a:r>
            <a:r>
              <a:rPr lang="en-US" dirty="0"/>
              <a:t>s present today would apply all that have been said here, for an unseen eyes henceforth shall be on you, what and how you do your job. I hope, someday, it will be a challenge to select one best </a:t>
            </a:r>
            <a:r>
              <a:rPr lang="en-US" dirty="0" err="1"/>
              <a:t>advis</a:t>
            </a:r>
            <a:r>
              <a:rPr lang="en-GB" dirty="0"/>
              <a:t>o</a:t>
            </a:r>
            <a:r>
              <a:rPr lang="en-US" dirty="0"/>
              <a:t>r</a:t>
            </a:r>
            <a:r>
              <a:rPr lang="en-GB" dirty="0"/>
              <a:t> because all our advisors will be awarded best advisors</a:t>
            </a:r>
            <a:r>
              <a:rPr lang="en-US" dirty="0"/>
              <a:t>. </a:t>
            </a:r>
          </a:p>
          <a:p>
            <a:r>
              <a:rPr lang="en-GB" dirty="0"/>
              <a:t>Outside the shores of our country, course advising is treated with all seriousness. There are associations of course advisors and national awarding bodies that award and recognize advisors. I want us to know that Nigeria will not remain like this forever. A day shall come when these things will be practice here and </a:t>
            </a:r>
            <a:r>
              <a:rPr lang="en-GB" dirty="0" err="1"/>
              <a:t>i</a:t>
            </a:r>
            <a:r>
              <a:rPr lang="en-GB" dirty="0"/>
              <a:t> hope we will be found amongst the best, recognized and celebrated Advisors when the time comes. </a:t>
            </a:r>
            <a:r>
              <a:rPr lang="en-US" dirty="0"/>
              <a:t>  </a:t>
            </a:r>
          </a:p>
        </p:txBody>
      </p:sp>
    </p:spTree>
    <p:extLst>
      <p:ext uri="{BB962C8B-B14F-4D97-AF65-F5344CB8AC3E}">
        <p14:creationId xmlns:p14="http://schemas.microsoft.com/office/powerpoint/2010/main" val="265947786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{C3B1CB38-9F88-4FD6-9286-AB79ABEEAEA0}tf56160789_win32</Template>
  <TotalTime>203</TotalTime>
  <Words>913</Words>
  <Application>Microsoft Office PowerPoint</Application>
  <PresentationFormat>Widescreen</PresentationFormat>
  <Paragraphs>83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 Narrow</vt:lpstr>
      <vt:lpstr>Bookman Old Style</vt:lpstr>
      <vt:lpstr>Calibri</vt:lpstr>
      <vt:lpstr>Franklin Gothic Book</vt:lpstr>
      <vt:lpstr>1_RetrospectVTI</vt:lpstr>
      <vt:lpstr>THE ROLES OF COURSE ADVISORS IN THE IMPLEMENTATION OF CORE CURRICULUM AND MININMUM ACADEMIC STANDARDS (CCMAS) </vt:lpstr>
      <vt:lpstr>SOME RELEVATE QUOTES</vt:lpstr>
      <vt:lpstr>OUTLINE</vt:lpstr>
      <vt:lpstr>WHAT IS AND WHY COURSE ADVISING? </vt:lpstr>
      <vt:lpstr>DIFFERENCE BETWEEN BMAS &amp;CCMAS</vt:lpstr>
      <vt:lpstr>ROLES OF A COURSE ADVISOR</vt:lpstr>
      <vt:lpstr>CCMAS SPECIFIC ROLES</vt:lpstr>
      <vt:lpstr>   MY THEORY OF COURSE ADVISING IN BIU- THE 3-IN-1 THEORY (CAM THEORY) </vt:lpstr>
      <vt:lpstr>CONCLUSION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ADVISING IN BENSON IDAHOSA UNIVERSITY: THE ROLES OF COURSE ADVISERS AND STUDENTS</dc:title>
  <dc:creator>Rossy</dc:creator>
  <cp:lastModifiedBy>ROSSY</cp:lastModifiedBy>
  <cp:revision>21</cp:revision>
  <cp:lastPrinted>2023-10-23T18:07:26Z</cp:lastPrinted>
  <dcterms:created xsi:type="dcterms:W3CDTF">2023-04-25T11:53:04Z</dcterms:created>
  <dcterms:modified xsi:type="dcterms:W3CDTF">2023-10-23T18:15:01Z</dcterms:modified>
</cp:coreProperties>
</file>